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98" r:id="rId3"/>
    <p:sldId id="299" r:id="rId4"/>
    <p:sldId id="300" r:id="rId5"/>
    <p:sldId id="301" r:id="rId6"/>
    <p:sldId id="302" r:id="rId7"/>
    <p:sldId id="279" r:id="rId8"/>
    <p:sldId id="274" r:id="rId9"/>
    <p:sldId id="275" r:id="rId10"/>
    <p:sldId id="276" r:id="rId11"/>
    <p:sldId id="354" r:id="rId12"/>
    <p:sldId id="277" r:id="rId13"/>
    <p:sldId id="278" r:id="rId14"/>
    <p:sldId id="280" r:id="rId15"/>
    <p:sldId id="353" r:id="rId16"/>
    <p:sldId id="281" r:id="rId17"/>
    <p:sldId id="282" r:id="rId18"/>
    <p:sldId id="283" r:id="rId19"/>
    <p:sldId id="295" r:id="rId20"/>
    <p:sldId id="296" r:id="rId21"/>
    <p:sldId id="352" r:id="rId22"/>
    <p:sldId id="284" r:id="rId23"/>
    <p:sldId id="297" r:id="rId24"/>
    <p:sldId id="285" r:id="rId25"/>
    <p:sldId id="286" r:id="rId26"/>
    <p:sldId id="317" r:id="rId27"/>
    <p:sldId id="351" r:id="rId28"/>
    <p:sldId id="287" r:id="rId29"/>
    <p:sldId id="318" r:id="rId30"/>
    <p:sldId id="319" r:id="rId31"/>
    <p:sldId id="320" r:id="rId32"/>
    <p:sldId id="321" r:id="rId33"/>
    <p:sldId id="322" r:id="rId34"/>
    <p:sldId id="350" r:id="rId35"/>
    <p:sldId id="323" r:id="rId36"/>
    <p:sldId id="324" r:id="rId37"/>
    <p:sldId id="328" r:id="rId38"/>
    <p:sldId id="329" r:id="rId39"/>
    <p:sldId id="331" r:id="rId40"/>
    <p:sldId id="330" r:id="rId41"/>
    <p:sldId id="332" r:id="rId42"/>
    <p:sldId id="325" r:id="rId43"/>
    <p:sldId id="337" r:id="rId44"/>
    <p:sldId id="338" r:id="rId45"/>
    <p:sldId id="355" r:id="rId46"/>
    <p:sldId id="339" r:id="rId47"/>
    <p:sldId id="340" r:id="rId48"/>
    <p:sldId id="341" r:id="rId49"/>
    <p:sldId id="310" r:id="rId50"/>
    <p:sldId id="311" r:id="rId51"/>
    <p:sldId id="312" r:id="rId52"/>
    <p:sldId id="313" r:id="rId53"/>
    <p:sldId id="356" r:id="rId54"/>
    <p:sldId id="314" r:id="rId55"/>
    <p:sldId id="315" r:id="rId56"/>
    <p:sldId id="316" r:id="rId57"/>
    <p:sldId id="326" r:id="rId58"/>
    <p:sldId id="327" r:id="rId59"/>
    <p:sldId id="342" r:id="rId60"/>
    <p:sldId id="343" r:id="rId61"/>
    <p:sldId id="345" r:id="rId62"/>
    <p:sldId id="357" r:id="rId63"/>
    <p:sldId id="344" r:id="rId64"/>
    <p:sldId id="346" r:id="rId65"/>
    <p:sldId id="347" r:id="rId66"/>
    <p:sldId id="349" r:id="rId67"/>
    <p:sldId id="303" r:id="rId68"/>
    <p:sldId id="304" r:id="rId69"/>
    <p:sldId id="305" r:id="rId70"/>
    <p:sldId id="306" r:id="rId71"/>
    <p:sldId id="307" r:id="rId72"/>
    <p:sldId id="358" r:id="rId73"/>
    <p:sldId id="308" r:id="rId74"/>
    <p:sldId id="309" r:id="rId75"/>
    <p:sldId id="359" r:id="rId76"/>
    <p:sldId id="361" r:id="rId77"/>
    <p:sldId id="36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6412" autoAdjust="0"/>
  </p:normalViewPr>
  <p:slideViewPr>
    <p:cSldViewPr snapToGrid="0">
      <p:cViewPr varScale="1">
        <p:scale>
          <a:sx n="111" d="100"/>
          <a:sy n="111" d="100"/>
        </p:scale>
        <p:origin x="27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10FB5-7D92-4D4C-A428-08F19C83C996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54CD-ED57-483E-AABA-7290A197AC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5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2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5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3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1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10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2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0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54CD-ED57-483E-AABA-7290A197ACCC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6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2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2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8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6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2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3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8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5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7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6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5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C6D72-340A-4294-AEC1-338106C0AE65}" type="datetimeFigureOut">
              <a:rPr lang="en-US" smtClean="0"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14D3E-EE28-4D4E-A65B-ABA471BB2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Acute Abdomen:</a:t>
            </a:r>
            <a:br>
              <a:rPr lang="en-US" dirty="0"/>
            </a:br>
            <a:r>
              <a:rPr lang="en-US" dirty="0"/>
              <a:t>What not to miss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Tze Chia</a:t>
            </a:r>
          </a:p>
          <a:p>
            <a:r>
              <a:rPr lang="en-US" dirty="0"/>
              <a:t>True North </a:t>
            </a:r>
            <a:r>
              <a:rPr lang="en-US"/>
              <a:t>Imaging </a:t>
            </a:r>
          </a:p>
          <a:p>
            <a:r>
              <a:rPr lang="en-US"/>
              <a:t>Annual </a:t>
            </a:r>
            <a:r>
              <a:rPr lang="en-US" dirty="0"/>
              <a:t>CME Day</a:t>
            </a:r>
          </a:p>
          <a:p>
            <a:r>
              <a:rPr lang="en-US" dirty="0"/>
              <a:t>April 9, 2017</a:t>
            </a:r>
          </a:p>
        </p:txBody>
      </p:sp>
    </p:spTree>
    <p:extLst>
      <p:ext uri="{BB962C8B-B14F-4D97-AF65-F5344CB8AC3E}">
        <p14:creationId xmlns:p14="http://schemas.microsoft.com/office/powerpoint/2010/main" val="4162212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4" y="118938"/>
            <a:ext cx="5075982" cy="3453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015" y="118938"/>
            <a:ext cx="4724290" cy="3334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2925"/>
          <a:stretch/>
        </p:blipFill>
        <p:spPr>
          <a:xfrm>
            <a:off x="975946" y="3675185"/>
            <a:ext cx="4265190" cy="29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50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Hydronephrosis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causes:</a:t>
            </a:r>
          </a:p>
          <a:p>
            <a:pPr lvl="1"/>
            <a:r>
              <a:rPr lang="en-US" dirty="0"/>
              <a:t>Reflux</a:t>
            </a:r>
          </a:p>
          <a:p>
            <a:pPr lvl="1"/>
            <a:r>
              <a:rPr lang="en-US" dirty="0"/>
              <a:t>Stone</a:t>
            </a:r>
          </a:p>
          <a:p>
            <a:pPr lvl="1"/>
            <a:r>
              <a:rPr lang="en-US" dirty="0"/>
              <a:t>Tumor</a:t>
            </a:r>
          </a:p>
          <a:p>
            <a:pPr lvl="1"/>
            <a:r>
              <a:rPr lang="en-US" dirty="0"/>
              <a:t>Extrinsic compression (fibroid, pregnancy, etc)</a:t>
            </a:r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Post-void imaging***</a:t>
            </a:r>
          </a:p>
          <a:p>
            <a:pPr lvl="1"/>
            <a:r>
              <a:rPr lang="en-US" dirty="0"/>
              <a:t>Check ureteric jets</a:t>
            </a:r>
          </a:p>
          <a:p>
            <a:pPr lvl="1"/>
            <a:r>
              <a:rPr lang="en-US" dirty="0"/>
              <a:t>Assess for cause of obstruction along entire collecting system, if possible</a:t>
            </a:r>
          </a:p>
          <a:p>
            <a:pPr lvl="1"/>
            <a:r>
              <a:rPr lang="en-US" dirty="0"/>
              <a:t>**RUQ pain: Assess gallbladder, CBD, right kidney, pleural effusion**</a:t>
            </a:r>
          </a:p>
        </p:txBody>
      </p:sp>
    </p:spTree>
    <p:extLst>
      <p:ext uri="{BB962C8B-B14F-4D97-AF65-F5344CB8AC3E}">
        <p14:creationId xmlns:p14="http://schemas.microsoft.com/office/powerpoint/2010/main" val="17524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6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b="23058"/>
          <a:stretch/>
        </p:blipFill>
        <p:spPr>
          <a:xfrm>
            <a:off x="232913" y="157343"/>
            <a:ext cx="5657850" cy="3129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34" y="79704"/>
            <a:ext cx="565785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524" b="15453"/>
          <a:stretch/>
        </p:blipFill>
        <p:spPr>
          <a:xfrm>
            <a:off x="232913" y="3510949"/>
            <a:ext cx="5657850" cy="31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7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174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cholecystitis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Cholelithiasis</a:t>
            </a:r>
          </a:p>
          <a:p>
            <a:pPr lvl="1"/>
            <a:r>
              <a:rPr lang="en-US" dirty="0"/>
              <a:t>Sonographic Murphy’s sign</a:t>
            </a:r>
          </a:p>
          <a:p>
            <a:pPr lvl="1"/>
            <a:r>
              <a:rPr lang="en-US" dirty="0"/>
              <a:t>Distended gallbladder</a:t>
            </a:r>
          </a:p>
          <a:p>
            <a:pPr lvl="1"/>
            <a:r>
              <a:rPr lang="en-US" dirty="0"/>
              <a:t>Gallbladder wall thickening</a:t>
            </a:r>
          </a:p>
          <a:p>
            <a:pPr lvl="1"/>
            <a:r>
              <a:rPr lang="en-US" dirty="0"/>
              <a:t>Pericholecystic fluid</a:t>
            </a:r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Must document sonographic Murphy’s sign</a:t>
            </a:r>
          </a:p>
          <a:p>
            <a:pPr lvl="1"/>
            <a:r>
              <a:rPr lang="en-US" dirty="0"/>
              <a:t>Assess gallbladder neck, cystic duct and CBD</a:t>
            </a:r>
          </a:p>
          <a:p>
            <a:pPr lvl="1"/>
            <a:r>
              <a:rPr lang="en-US" dirty="0"/>
              <a:t>**RUQ pain: Assess gallbladder, CBD, right kidney, pleural effusion**</a:t>
            </a:r>
          </a:p>
        </p:txBody>
      </p:sp>
    </p:spTree>
    <p:extLst>
      <p:ext uri="{BB962C8B-B14F-4D97-AF65-F5344CB8AC3E}">
        <p14:creationId xmlns:p14="http://schemas.microsoft.com/office/powerpoint/2010/main" val="144745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2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68" y="0"/>
            <a:ext cx="1038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50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7"/>
            <a:ext cx="12192000" cy="68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0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9" y="0"/>
            <a:ext cx="8839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7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603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Choledocholithiasis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48864" cy="4351338"/>
          </a:xfrm>
        </p:spPr>
        <p:txBody>
          <a:bodyPr/>
          <a:lstStyle/>
          <a:p>
            <a:r>
              <a:rPr lang="en-US" dirty="0"/>
              <a:t>Stones can form at any point in the biliary tree</a:t>
            </a:r>
          </a:p>
          <a:p>
            <a:r>
              <a:rPr lang="en-US" dirty="0"/>
              <a:t>Even in the absence of a gallbladder</a:t>
            </a:r>
          </a:p>
        </p:txBody>
      </p:sp>
      <p:pic>
        <p:nvPicPr>
          <p:cNvPr id="6146" name="Picture 2" descr="Resultado de imagen para biliary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80" y="1465128"/>
            <a:ext cx="5111599" cy="458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5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Choledocholithiasis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+/- dilated CBD</a:t>
            </a:r>
          </a:p>
          <a:p>
            <a:pPr lvl="1"/>
            <a:r>
              <a:rPr lang="en-US" dirty="0"/>
              <a:t>+/- dilated intrahepatic biliary tree</a:t>
            </a:r>
          </a:p>
          <a:p>
            <a:pPr lvl="1"/>
            <a:r>
              <a:rPr lang="en-US" dirty="0"/>
              <a:t>Presence of shadowing stone</a:t>
            </a:r>
          </a:p>
          <a:p>
            <a:pPr lvl="1"/>
            <a:endParaRPr lang="en-US" dirty="0"/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Important to visualize the entire CBD</a:t>
            </a:r>
          </a:p>
          <a:p>
            <a:pPr lvl="1"/>
            <a:r>
              <a:rPr lang="en-US" dirty="0"/>
              <a:t>Assess gallbladder neck and cystic duct as well</a:t>
            </a:r>
          </a:p>
          <a:p>
            <a:pPr lvl="1"/>
            <a:r>
              <a:rPr lang="en-US" dirty="0"/>
              <a:t>**RUQ pain: Assess gallbladder, CBD, right kidney, pleural effusion**</a:t>
            </a:r>
          </a:p>
        </p:txBody>
      </p:sp>
    </p:spTree>
    <p:extLst>
      <p:ext uri="{BB962C8B-B14F-4D97-AF65-F5344CB8AC3E}">
        <p14:creationId xmlns:p14="http://schemas.microsoft.com/office/powerpoint/2010/main" val="295378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87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36" y="1071473"/>
            <a:ext cx="4752975" cy="43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60" y="1071473"/>
            <a:ext cx="47529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57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38" y="828135"/>
            <a:ext cx="4714875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4656" y="5305245"/>
            <a:ext cx="285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Inflamed cecum</a:t>
            </a:r>
          </a:p>
        </p:txBody>
      </p:sp>
    </p:spTree>
    <p:extLst>
      <p:ext uri="{BB962C8B-B14F-4D97-AF65-F5344CB8AC3E}">
        <p14:creationId xmlns:p14="http://schemas.microsoft.com/office/powerpoint/2010/main" val="230025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1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appendicitis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40" y="1425156"/>
            <a:ext cx="4752975" cy="4324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260" y="1425156"/>
            <a:ext cx="5343525" cy="4029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05724" y="5454231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2721253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appendicitis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0284" y="1394409"/>
            <a:ext cx="5729377" cy="4351338"/>
          </a:xfrm>
        </p:spPr>
        <p:txBody>
          <a:bodyPr/>
          <a:lstStyle/>
          <a:p>
            <a:r>
              <a:rPr lang="en-US" dirty="0"/>
              <a:t>“Gut Signature”</a:t>
            </a:r>
          </a:p>
          <a:p>
            <a:pPr lvl="1"/>
            <a:r>
              <a:rPr lang="en-US" dirty="0"/>
              <a:t>Alternating hyperechoic and hypoechoic lines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Echogenic: Mucosa</a:t>
            </a:r>
          </a:p>
          <a:p>
            <a:pPr lvl="1"/>
            <a:r>
              <a:rPr lang="en-US" dirty="0"/>
              <a:t>Hypoechoic: Muscularis mucosa</a:t>
            </a:r>
          </a:p>
          <a:p>
            <a:pPr lvl="1"/>
            <a:r>
              <a:rPr lang="en-US" dirty="0"/>
              <a:t>Echogenic: Submucosa (THICKEST)</a:t>
            </a:r>
          </a:p>
          <a:p>
            <a:pPr lvl="1"/>
            <a:r>
              <a:rPr lang="en-US" dirty="0"/>
              <a:t>Hypoechoic: Muscularis propria</a:t>
            </a:r>
          </a:p>
          <a:p>
            <a:pPr lvl="1"/>
            <a:r>
              <a:rPr lang="en-US" dirty="0"/>
              <a:t>Echogenic: Serosa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4912" t="32536" r="6629" b="22979"/>
          <a:stretch/>
        </p:blipFill>
        <p:spPr>
          <a:xfrm>
            <a:off x="69010" y="1250830"/>
            <a:ext cx="2303253" cy="19236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513827" y="3165895"/>
            <a:ext cx="849536" cy="25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513827" y="3795623"/>
            <a:ext cx="892668" cy="138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13827" y="4304582"/>
            <a:ext cx="909921" cy="388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614" t="54801" r="24617" b="24349"/>
          <a:stretch/>
        </p:blipFill>
        <p:spPr>
          <a:xfrm>
            <a:off x="2372263" y="2650964"/>
            <a:ext cx="4141564" cy="39741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5671" y="2367907"/>
            <a:ext cx="671423" cy="629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65671" y="2997635"/>
            <a:ext cx="1706592" cy="3627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27914" y="2367907"/>
            <a:ext cx="5185913" cy="283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78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6" y="0"/>
            <a:ext cx="1004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24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appendicitis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appendix:</a:t>
            </a:r>
          </a:p>
          <a:p>
            <a:pPr lvl="1"/>
            <a:r>
              <a:rPr lang="en-US" dirty="0"/>
              <a:t>Blind-ending tubular structure. No peristalsis</a:t>
            </a:r>
          </a:p>
          <a:p>
            <a:pPr lvl="1"/>
            <a:r>
              <a:rPr lang="en-US" dirty="0"/>
              <a:t>Has “gut signature”</a:t>
            </a:r>
          </a:p>
          <a:p>
            <a:pPr lvl="1"/>
            <a:r>
              <a:rPr lang="en-US" dirty="0"/>
              <a:t>Always inferior to the terminal ileum</a:t>
            </a:r>
          </a:p>
          <a:p>
            <a:r>
              <a:rPr lang="en-US" dirty="0"/>
              <a:t>Acute appendicitis:</a:t>
            </a:r>
          </a:p>
          <a:p>
            <a:pPr lvl="1"/>
            <a:r>
              <a:rPr lang="en-US" dirty="0"/>
              <a:t>Diameter &gt;6mm</a:t>
            </a:r>
          </a:p>
          <a:p>
            <a:pPr lvl="1"/>
            <a:r>
              <a:rPr lang="en-US" dirty="0"/>
              <a:t>Non-compressible</a:t>
            </a:r>
          </a:p>
          <a:p>
            <a:pPr lvl="1"/>
            <a:r>
              <a:rPr lang="en-US" dirty="0"/>
              <a:t>May find appendicolith</a:t>
            </a:r>
          </a:p>
          <a:p>
            <a:pPr lvl="1"/>
            <a:r>
              <a:rPr lang="en-US" dirty="0"/>
              <a:t>Echogenic fat + free fluid</a:t>
            </a:r>
          </a:p>
          <a:p>
            <a:pPr lvl="1"/>
            <a:r>
              <a:rPr lang="en-US" dirty="0"/>
              <a:t>Inflamed cecum</a:t>
            </a:r>
          </a:p>
        </p:txBody>
      </p:sp>
    </p:spTree>
    <p:extLst>
      <p:ext uri="{BB962C8B-B14F-4D97-AF65-F5344CB8AC3E}">
        <p14:creationId xmlns:p14="http://schemas.microsoft.com/office/powerpoint/2010/main" val="3469549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appendicitis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Visualize entire length from the cecum to the tip. Appendix can measure up to 20 cm(!!)</a:t>
            </a:r>
          </a:p>
          <a:p>
            <a:pPr lvl="1"/>
            <a:r>
              <a:rPr lang="en-US" dirty="0"/>
              <a:t>Assess for echogenic fat + free fluid + abscess formation</a:t>
            </a:r>
          </a:p>
          <a:p>
            <a:pPr lvl="1"/>
            <a:r>
              <a:rPr lang="en-US" dirty="0"/>
              <a:t>Look for complicated fluid!</a:t>
            </a:r>
          </a:p>
          <a:p>
            <a:pPr lvl="1"/>
            <a:r>
              <a:rPr lang="en-US" dirty="0"/>
              <a:t>**RLQ pain: Assess gallbladder, CBD, right kidney, right ovary, appendix**</a:t>
            </a:r>
          </a:p>
        </p:txBody>
      </p:sp>
    </p:spTree>
    <p:extLst>
      <p:ext uri="{BB962C8B-B14F-4D97-AF65-F5344CB8AC3E}">
        <p14:creationId xmlns:p14="http://schemas.microsoft.com/office/powerpoint/2010/main" val="3154966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89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06581" cy="3727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467" y="0"/>
            <a:ext cx="4308768" cy="3539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052" y="3121866"/>
            <a:ext cx="4240455" cy="3641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845" y="3276725"/>
            <a:ext cx="4011488" cy="35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778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bowel ultrasound 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51" y="166271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9" y="1662712"/>
            <a:ext cx="5187851" cy="42614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 (Crohn’s)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0027" y="5924161"/>
            <a:ext cx="5607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Normal bowel with preserved gut signature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8690" y="5912434"/>
            <a:ext cx="285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Inflamed small bowel</a:t>
            </a:r>
          </a:p>
        </p:txBody>
      </p:sp>
    </p:spTree>
    <p:extLst>
      <p:ext uri="{BB962C8B-B14F-4D97-AF65-F5344CB8AC3E}">
        <p14:creationId xmlns:p14="http://schemas.microsoft.com/office/powerpoint/2010/main" val="2031685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bowel ultrasound nor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57518" b="45811"/>
          <a:stretch/>
        </p:blipFill>
        <p:spPr bwMode="auto">
          <a:xfrm>
            <a:off x="6280030" y="1427213"/>
            <a:ext cx="5055079" cy="44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8574" y="1825625"/>
            <a:ext cx="5262113" cy="4351338"/>
          </a:xfrm>
        </p:spPr>
        <p:txBody>
          <a:bodyPr/>
          <a:lstStyle/>
          <a:p>
            <a:r>
              <a:rPr lang="en-US" dirty="0"/>
              <a:t>“Gut Signature”</a:t>
            </a:r>
          </a:p>
          <a:p>
            <a:pPr lvl="1"/>
            <a:r>
              <a:rPr lang="en-US" dirty="0"/>
              <a:t>Alternating hyperechoic and hypoechoic lines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Echogenic: Mucosa</a:t>
            </a:r>
          </a:p>
          <a:p>
            <a:pPr lvl="1"/>
            <a:r>
              <a:rPr lang="en-US" dirty="0"/>
              <a:t>Hypoechoic: Muscularis mucosa</a:t>
            </a:r>
          </a:p>
          <a:p>
            <a:pPr lvl="1"/>
            <a:r>
              <a:rPr lang="en-US" dirty="0"/>
              <a:t>Echogenic: Submucosa (THICKEST)</a:t>
            </a:r>
          </a:p>
          <a:p>
            <a:pPr lvl="1"/>
            <a:r>
              <a:rPr lang="en-US" dirty="0"/>
              <a:t>Hypoechoic: Muscularis propria</a:t>
            </a:r>
          </a:p>
          <a:p>
            <a:pPr lvl="1"/>
            <a:r>
              <a:rPr lang="en-US" dirty="0"/>
              <a:t>Echogenic: Serosa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0027" y="5924161"/>
            <a:ext cx="5607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Normal bowel with preserved gut signature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63042" y="3571336"/>
            <a:ext cx="2139350" cy="60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5486400" y="4037163"/>
            <a:ext cx="707366" cy="327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555411" y="4468484"/>
            <a:ext cx="646981" cy="664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48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766" y="1825625"/>
            <a:ext cx="4057111" cy="3878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0023" y="5727125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9377" y="5727125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340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0023" y="5727125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9377" y="5727125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641" y="1690688"/>
            <a:ext cx="5762985" cy="39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0023" y="5727125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9377" y="5727125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3" y="1461363"/>
            <a:ext cx="5892084" cy="42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281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01661" y="5680959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4751" y="5680959"/>
            <a:ext cx="754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NO. Thickening of muscularis layers. Crohn’s.</a:t>
            </a:r>
          </a:p>
        </p:txBody>
      </p:sp>
      <p:pic>
        <p:nvPicPr>
          <p:cNvPr id="14346" name="Picture 10" descr="Resultado de imagen para bowel ultrasound nor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r="1937"/>
          <a:stretch/>
        </p:blipFill>
        <p:spPr bwMode="auto">
          <a:xfrm>
            <a:off x="2332393" y="1962420"/>
            <a:ext cx="7100747" cy="36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1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0023" y="5727125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9377" y="5727125"/>
            <a:ext cx="3953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NO. Bowel obstruction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83" y="1530038"/>
            <a:ext cx="5694961" cy="41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Inflamed bowel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Loss of gut signature</a:t>
            </a:r>
          </a:p>
          <a:p>
            <a:pPr lvl="1"/>
            <a:r>
              <a:rPr lang="en-US" dirty="0"/>
              <a:t>Bowel wall thickness &gt; 3mm</a:t>
            </a:r>
          </a:p>
          <a:p>
            <a:pPr lvl="1"/>
            <a:r>
              <a:rPr lang="en-US" dirty="0"/>
              <a:t>Non-compressible</a:t>
            </a:r>
          </a:p>
          <a:p>
            <a:pPr lvl="1"/>
            <a:r>
              <a:rPr lang="en-US" dirty="0"/>
              <a:t>Free fluid</a:t>
            </a:r>
          </a:p>
          <a:p>
            <a:pPr lvl="1"/>
            <a:r>
              <a:rPr lang="en-US" dirty="0"/>
              <a:t>Echogenic fat</a:t>
            </a:r>
          </a:p>
          <a:p>
            <a:pPr lvl="1"/>
            <a:endParaRPr lang="en-US" dirty="0"/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Assess bowel wall thickness</a:t>
            </a:r>
          </a:p>
          <a:p>
            <a:pPr lvl="1"/>
            <a:r>
              <a:rPr lang="en-US" dirty="0"/>
              <a:t>Assess for echogenic fat + free fluid + abscess formation</a:t>
            </a:r>
          </a:p>
          <a:p>
            <a:pPr lvl="1"/>
            <a:r>
              <a:rPr lang="en-US" dirty="0"/>
              <a:t>**RLQ pain: Assess gallbladder, CBD, right kidney, right ovary, appendix**</a:t>
            </a:r>
          </a:p>
        </p:txBody>
      </p:sp>
    </p:spTree>
    <p:extLst>
      <p:ext uri="{BB962C8B-B14F-4D97-AF65-F5344CB8AC3E}">
        <p14:creationId xmlns:p14="http://schemas.microsoft.com/office/powerpoint/2010/main" val="877524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63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39" y="1002281"/>
            <a:ext cx="4895850" cy="45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886" y="1002281"/>
            <a:ext cx="49053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70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659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Cecal diverticulitis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Outpouching of colon wall</a:t>
            </a:r>
          </a:p>
          <a:p>
            <a:pPr lvl="1"/>
            <a:r>
              <a:rPr lang="en-US" dirty="0"/>
              <a:t>Thickening of the bowel wall</a:t>
            </a:r>
          </a:p>
          <a:p>
            <a:pPr lvl="1"/>
            <a:r>
              <a:rPr lang="en-US" dirty="0"/>
              <a:t>Surrounding echogenic fat and free fluid</a:t>
            </a:r>
          </a:p>
          <a:p>
            <a:pPr lvl="1"/>
            <a:endParaRPr lang="en-US" dirty="0"/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Assess for echogenic fat + free fluid + abscess formation</a:t>
            </a:r>
          </a:p>
          <a:p>
            <a:pPr lvl="1"/>
            <a:r>
              <a:rPr lang="en-US" dirty="0"/>
              <a:t>**RLQ pain: Assess gallbladder, CBD, right kidney, right ovary, appendix**</a:t>
            </a:r>
          </a:p>
        </p:txBody>
      </p:sp>
    </p:spTree>
    <p:extLst>
      <p:ext uri="{BB962C8B-B14F-4D97-AF65-F5344CB8AC3E}">
        <p14:creationId xmlns:p14="http://schemas.microsoft.com/office/powerpoint/2010/main" val="1031826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54" y="1477723"/>
            <a:ext cx="4629150" cy="5248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1477723"/>
            <a:ext cx="6305550" cy="5248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diverticulitis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95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41" y="1488417"/>
            <a:ext cx="5654100" cy="45759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diverticulitis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1011" y="6019512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Echogenic fat</a:t>
            </a:r>
          </a:p>
        </p:txBody>
      </p:sp>
    </p:spTree>
    <p:extLst>
      <p:ext uri="{BB962C8B-B14F-4D97-AF65-F5344CB8AC3E}">
        <p14:creationId xmlns:p14="http://schemas.microsoft.com/office/powerpoint/2010/main" val="735411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0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pleural effusion ultras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b="10242"/>
          <a:stretch/>
        </p:blipFill>
        <p:spPr bwMode="auto">
          <a:xfrm>
            <a:off x="181154" y="743260"/>
            <a:ext cx="5671919" cy="53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358" t="8051" r="18492"/>
          <a:stretch/>
        </p:blipFill>
        <p:spPr>
          <a:xfrm>
            <a:off x="6325280" y="611302"/>
            <a:ext cx="5642434" cy="54703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6907" y="6045939"/>
            <a:ext cx="2440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Pleural Effusion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32199" y="6050841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2353192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4339"/>
          <a:stretch/>
        </p:blipFill>
        <p:spPr>
          <a:xfrm>
            <a:off x="0" y="1052426"/>
            <a:ext cx="7603775" cy="450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6614" y="5663243"/>
            <a:ext cx="3884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Left Ovary (vol = 11cc)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787" y="944597"/>
            <a:ext cx="3975691" cy="4718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5540" y="5707815"/>
            <a:ext cx="411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Right Ovary (vol = 34cc)</a:t>
            </a:r>
          </a:p>
        </p:txBody>
      </p:sp>
    </p:spTree>
    <p:extLst>
      <p:ext uri="{BB962C8B-B14F-4D97-AF65-F5344CB8AC3E}">
        <p14:creationId xmlns:p14="http://schemas.microsoft.com/office/powerpoint/2010/main" val="3444477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020" y="0"/>
            <a:ext cx="6049527" cy="6063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100" y="6063061"/>
            <a:ext cx="311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Complicated fluid</a:t>
            </a:r>
          </a:p>
        </p:txBody>
      </p:sp>
    </p:spTree>
    <p:extLst>
      <p:ext uri="{BB962C8B-B14F-4D97-AF65-F5344CB8AC3E}">
        <p14:creationId xmlns:p14="http://schemas.microsoft.com/office/powerpoint/2010/main" val="1695878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77" y="0"/>
            <a:ext cx="8661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6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18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Ovarian torsion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6149196" cy="4351338"/>
          </a:xfrm>
        </p:spPr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Enlarged, edematous ovary</a:t>
            </a:r>
          </a:p>
          <a:p>
            <a:pPr lvl="1"/>
            <a:r>
              <a:rPr lang="en-US" dirty="0"/>
              <a:t>Echogenic stroma</a:t>
            </a:r>
          </a:p>
          <a:p>
            <a:pPr lvl="1"/>
            <a:r>
              <a:rPr lang="en-US" dirty="0"/>
              <a:t>Peripherally displaced follicles</a:t>
            </a:r>
          </a:p>
          <a:p>
            <a:pPr lvl="1"/>
            <a:r>
              <a:rPr lang="en-US" dirty="0"/>
              <a:t>Ovary displaced to the midline</a:t>
            </a:r>
          </a:p>
          <a:p>
            <a:pPr lvl="1"/>
            <a:r>
              <a:rPr lang="en-US" dirty="0"/>
              <a:t>Free pelvic fluid</a:t>
            </a:r>
          </a:p>
          <a:p>
            <a:pPr lvl="1"/>
            <a:r>
              <a:rPr lang="en-US" dirty="0"/>
              <a:t>Whirlpool sign</a:t>
            </a:r>
          </a:p>
          <a:p>
            <a:pPr lvl="1"/>
            <a:r>
              <a:rPr lang="en-US" dirty="0"/>
              <a:t>Abnormal vascularity</a:t>
            </a:r>
          </a:p>
          <a:p>
            <a:pPr lvl="2"/>
            <a:r>
              <a:rPr lang="en-US" dirty="0"/>
              <a:t>Absent venous flow</a:t>
            </a:r>
          </a:p>
          <a:p>
            <a:pPr lvl="2"/>
            <a:r>
              <a:rPr lang="en-US" dirty="0"/>
              <a:t>Absent arterial flow</a:t>
            </a:r>
          </a:p>
          <a:p>
            <a:pPr lvl="2"/>
            <a:r>
              <a:rPr lang="en-US" dirty="0"/>
              <a:t>Absent arterial diastolic flow </a:t>
            </a:r>
          </a:p>
          <a:p>
            <a:pPr lvl="1"/>
            <a:endParaRPr lang="en-US" dirty="0"/>
          </a:p>
        </p:txBody>
      </p:sp>
      <p:pic>
        <p:nvPicPr>
          <p:cNvPr id="5126" name="Picture 6" descr="Resultado de imagen para ovarian torsion whirlpo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4" b="21910"/>
          <a:stretch/>
        </p:blipFill>
        <p:spPr bwMode="auto">
          <a:xfrm>
            <a:off x="6392173" y="491255"/>
            <a:ext cx="4915055" cy="291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n para ovarian torsion whirlpo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0" b="25044"/>
          <a:stretch/>
        </p:blipFill>
        <p:spPr bwMode="auto">
          <a:xfrm>
            <a:off x="6415176" y="3498036"/>
            <a:ext cx="4892052" cy="280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19859" y="6321590"/>
            <a:ext cx="348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Whirlpool sign – twisting of pedicle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599234" y="4455268"/>
            <a:ext cx="2655651" cy="214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146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Ovarian torsion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2861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Dual blood supply from: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Ovarian artery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Uterine artery</a:t>
            </a:r>
          </a:p>
        </p:txBody>
      </p:sp>
      <p:pic>
        <p:nvPicPr>
          <p:cNvPr id="3080" name="Picture 8" descr="Stacks Image 1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80" y="759125"/>
            <a:ext cx="4889215" cy="43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815" y="5460638"/>
            <a:ext cx="11627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NORMAL VASCULARITY DOES NOT EXCLUDE TORSION!!</a:t>
            </a:r>
          </a:p>
        </p:txBody>
      </p:sp>
    </p:spTree>
    <p:extLst>
      <p:ext uri="{BB962C8B-B14F-4D97-AF65-F5344CB8AC3E}">
        <p14:creationId xmlns:p14="http://schemas.microsoft.com/office/powerpoint/2010/main" val="2288185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Ovarian torsion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Check for ovarian edema</a:t>
            </a:r>
          </a:p>
          <a:p>
            <a:pPr lvl="1"/>
            <a:r>
              <a:rPr lang="en-US" dirty="0"/>
              <a:t>Check for ovarian lesion (higher risk for torsion)</a:t>
            </a:r>
          </a:p>
          <a:p>
            <a:pPr lvl="1"/>
            <a:r>
              <a:rPr lang="en-US" dirty="0"/>
              <a:t>Assess vascularity (colour + duplex)</a:t>
            </a:r>
          </a:p>
          <a:p>
            <a:pPr lvl="1"/>
            <a:r>
              <a:rPr lang="en-US" dirty="0"/>
              <a:t>Look for complicated fluid!</a:t>
            </a:r>
          </a:p>
          <a:p>
            <a:pPr lvl="1"/>
            <a:r>
              <a:rPr lang="en-US" dirty="0"/>
              <a:t>**RLQ pain: Assess gallbladder, CBD, right kidney, right ovary, appendix**</a:t>
            </a:r>
          </a:p>
        </p:txBody>
      </p:sp>
    </p:spTree>
    <p:extLst>
      <p:ext uri="{BB962C8B-B14F-4D97-AF65-F5344CB8AC3E}">
        <p14:creationId xmlns:p14="http://schemas.microsoft.com/office/powerpoint/2010/main" val="75254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abdominal pain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47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497"/>
            <a:ext cx="6515100" cy="4467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90" y="1264396"/>
            <a:ext cx="54959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4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793"/>
            <a:ext cx="5429250" cy="5267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75" y="1185143"/>
            <a:ext cx="66008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55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Pleural effusion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present as RUQ pain</a:t>
            </a:r>
          </a:p>
          <a:p>
            <a:endParaRPr lang="en-US" dirty="0"/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You will only find it if you look for it</a:t>
            </a:r>
          </a:p>
          <a:p>
            <a:pPr lvl="1"/>
            <a:r>
              <a:rPr lang="en-US" dirty="0"/>
              <a:t>**RUQ pain: Assess gallbladder, CBD, right kidney, </a:t>
            </a:r>
            <a:r>
              <a:rPr lang="en-US" u="sng" dirty="0"/>
              <a:t>pleural effusion</a:t>
            </a:r>
            <a:r>
              <a:rPr lang="en-US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1422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636" y="1912099"/>
            <a:ext cx="4000500" cy="415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21" y="1262062"/>
            <a:ext cx="48387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25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654" y="1038225"/>
            <a:ext cx="4953000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21" y="1038225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421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4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Pneumoperitoneum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Peritoneal stripe sign</a:t>
            </a:r>
          </a:p>
          <a:p>
            <a:pPr lvl="2"/>
            <a:r>
              <a:rPr lang="en-US" dirty="0"/>
              <a:t>Enhancement of the peritoneal stripe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24" y="1376363"/>
            <a:ext cx="4953000" cy="4800600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>
            <a:off x="6858000" y="2070339"/>
            <a:ext cx="957532" cy="56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26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Pneumoperitoneum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75848" cy="4351338"/>
          </a:xfrm>
        </p:spPr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Peritoneal stripe sign</a:t>
            </a:r>
          </a:p>
          <a:p>
            <a:pPr lvl="1"/>
            <a:r>
              <a:rPr lang="en-US" dirty="0"/>
              <a:t>Reverberation artifact / </a:t>
            </a:r>
            <a:br>
              <a:rPr lang="en-US" dirty="0"/>
            </a:br>
            <a:r>
              <a:rPr lang="en-US" dirty="0"/>
              <a:t>ring down artifact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24" y="1376363"/>
            <a:ext cx="4953000" cy="4800600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>
          <a:xfrm>
            <a:off x="8134710" y="3053751"/>
            <a:ext cx="819509" cy="30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/>
          <p:cNvSpPr/>
          <p:nvPr/>
        </p:nvSpPr>
        <p:spPr>
          <a:xfrm>
            <a:off x="8382000" y="3452041"/>
            <a:ext cx="819509" cy="30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/>
          <p:cNvSpPr/>
          <p:nvPr/>
        </p:nvSpPr>
        <p:spPr>
          <a:xfrm>
            <a:off x="8544464" y="3850331"/>
            <a:ext cx="819509" cy="30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82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Pneumoperitoneum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Peritoneal stripe sign</a:t>
            </a:r>
          </a:p>
          <a:p>
            <a:pPr lvl="1"/>
            <a:r>
              <a:rPr lang="en-US" dirty="0"/>
              <a:t>Reverberation artifact /</a:t>
            </a:r>
            <a:br>
              <a:rPr lang="en-US" dirty="0"/>
            </a:br>
            <a:r>
              <a:rPr lang="en-US" dirty="0"/>
              <a:t>ring down artifact</a:t>
            </a:r>
          </a:p>
          <a:p>
            <a:pPr lvl="1"/>
            <a:r>
              <a:rPr lang="en-US" dirty="0"/>
              <a:t>Dirty shadowing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106" y="1181140"/>
            <a:ext cx="4712944" cy="4892485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10778247" y="2821022"/>
            <a:ext cx="330740" cy="1070042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56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Pneumoperitoneum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Peritoneal stripe sign</a:t>
            </a:r>
          </a:p>
          <a:p>
            <a:pPr lvl="1"/>
            <a:r>
              <a:rPr lang="en-US" dirty="0"/>
              <a:t>Reverberation artifact /</a:t>
            </a:r>
            <a:br>
              <a:rPr lang="en-US" dirty="0"/>
            </a:br>
            <a:r>
              <a:rPr lang="en-US" dirty="0"/>
              <a:t>ring down artifact</a:t>
            </a:r>
          </a:p>
          <a:p>
            <a:pPr lvl="1"/>
            <a:r>
              <a:rPr lang="en-US" dirty="0"/>
              <a:t>Dirty shadowing</a:t>
            </a:r>
          </a:p>
          <a:p>
            <a:pPr lvl="1"/>
            <a:endParaRPr lang="en-US" dirty="0"/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Stay alert for air outside bowel!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106" y="1181140"/>
            <a:ext cx="4712944" cy="4892485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10778247" y="2821022"/>
            <a:ext cx="330740" cy="1070042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132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Neck Lump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518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64" y="0"/>
            <a:ext cx="817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19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154" r="14050" b="7924"/>
          <a:stretch/>
        </p:blipFill>
        <p:spPr>
          <a:xfrm>
            <a:off x="638354" y="244084"/>
            <a:ext cx="5995358" cy="6314536"/>
          </a:xfrm>
          <a:prstGeom prst="rect">
            <a:avLst/>
          </a:prstGeom>
        </p:spPr>
      </p:pic>
      <p:pic>
        <p:nvPicPr>
          <p:cNvPr id="3" name="Picture 2" descr="Resultado de imagen para yin yang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84" y="1151276"/>
            <a:ext cx="4386649" cy="4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82695" y="5789179"/>
            <a:ext cx="3203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Yin-Yang Sign</a:t>
            </a:r>
          </a:p>
        </p:txBody>
      </p:sp>
    </p:spTree>
    <p:extLst>
      <p:ext uri="{BB962C8B-B14F-4D97-AF65-F5344CB8AC3E}">
        <p14:creationId xmlns:p14="http://schemas.microsoft.com/office/powerpoint/2010/main" val="27040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RUQ pain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91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46" y="0"/>
            <a:ext cx="10603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13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09" y="0"/>
            <a:ext cx="1083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669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0815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pseudoaneurys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60"/>
          <a:stretch/>
        </p:blipFill>
        <p:spPr bwMode="auto">
          <a:xfrm>
            <a:off x="246948" y="1027906"/>
            <a:ext cx="5187693" cy="33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Pseudoaneurysm</a:t>
            </a:r>
          </a:p>
        </p:txBody>
      </p:sp>
      <p:pic>
        <p:nvPicPr>
          <p:cNvPr id="2052" name="Picture 4" descr="Resultado de imagen para pseudoaneury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61" y="1096978"/>
            <a:ext cx="4419857" cy="33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546121"/>
            <a:ext cx="7610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Not contained by intima or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/>
              <a:t>Higher risk of rupture</a:t>
            </a:r>
            <a:r>
              <a:rPr lang="en-US" sz="3200" dirty="0"/>
              <a:t> than true aneurysms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Treatment required</a:t>
            </a:r>
          </a:p>
        </p:txBody>
      </p:sp>
    </p:spTree>
    <p:extLst>
      <p:ext uri="{BB962C8B-B14F-4D97-AF65-F5344CB8AC3E}">
        <p14:creationId xmlns:p14="http://schemas.microsoft.com/office/powerpoint/2010/main" val="24573793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Pseudoaneurysm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Findings:</a:t>
            </a:r>
          </a:p>
          <a:p>
            <a:pPr lvl="1"/>
            <a:r>
              <a:rPr lang="en-US" dirty="0"/>
              <a:t>Yin-Yang sign</a:t>
            </a:r>
          </a:p>
          <a:p>
            <a:r>
              <a:rPr lang="en-US" dirty="0"/>
              <a:t>Common causes:</a:t>
            </a:r>
          </a:p>
          <a:p>
            <a:pPr lvl="1"/>
            <a:r>
              <a:rPr lang="en-US" dirty="0"/>
              <a:t>Trauma</a:t>
            </a:r>
          </a:p>
          <a:p>
            <a:pPr lvl="1"/>
            <a:r>
              <a:rPr lang="en-US" dirty="0"/>
              <a:t>Iatrogenic (arterial catheterization, biopsy, surgery)j</a:t>
            </a:r>
          </a:p>
          <a:p>
            <a:pPr lvl="1"/>
            <a:r>
              <a:rPr lang="en-US" dirty="0"/>
              <a:t>Spontaneous</a:t>
            </a:r>
          </a:p>
          <a:p>
            <a:r>
              <a:rPr lang="en-US" dirty="0"/>
              <a:t>Things to do:</a:t>
            </a:r>
          </a:p>
          <a:p>
            <a:pPr lvl="1"/>
            <a:r>
              <a:rPr lang="en-US" dirty="0"/>
              <a:t>Yin-Yang sign</a:t>
            </a:r>
          </a:p>
          <a:p>
            <a:pPr lvl="1"/>
            <a:r>
              <a:rPr lang="en-US" dirty="0"/>
              <a:t>Duplex doppler</a:t>
            </a:r>
          </a:p>
          <a:p>
            <a:pPr lvl="1"/>
            <a:r>
              <a:rPr lang="en-US" dirty="0"/>
              <a:t>Aneurysm neck, if possible</a:t>
            </a:r>
          </a:p>
        </p:txBody>
      </p:sp>
    </p:spTree>
    <p:extLst>
      <p:ext uri="{BB962C8B-B14F-4D97-AF65-F5344CB8AC3E}">
        <p14:creationId xmlns:p14="http://schemas.microsoft.com/office/powerpoint/2010/main" val="31201765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RUQ pain:</a:t>
            </a:r>
          </a:p>
          <a:p>
            <a:pPr lvl="1"/>
            <a:r>
              <a:rPr lang="en-US" dirty="0"/>
              <a:t>**Assess gallbladder, CBD, right kidney, pleural effusion**</a:t>
            </a:r>
          </a:p>
          <a:p>
            <a:r>
              <a:rPr lang="en-US" dirty="0"/>
              <a:t>RLQ pain:</a:t>
            </a:r>
          </a:p>
          <a:p>
            <a:pPr lvl="1"/>
            <a:r>
              <a:rPr lang="en-US" dirty="0"/>
              <a:t>**Assess gallbladder, CBD, right kidney, right ovary, appendix**</a:t>
            </a:r>
          </a:p>
          <a:p>
            <a:r>
              <a:rPr lang="en-US" dirty="0"/>
              <a:t>Some findings will only be seen if you look for them:</a:t>
            </a:r>
          </a:p>
          <a:p>
            <a:pPr lvl="1"/>
            <a:r>
              <a:rPr lang="en-US" dirty="0"/>
              <a:t>Pleural effusion</a:t>
            </a:r>
          </a:p>
          <a:p>
            <a:pPr lvl="1"/>
            <a:r>
              <a:rPr lang="en-US" dirty="0"/>
              <a:t>Pneumoperitoneum</a:t>
            </a:r>
          </a:p>
          <a:p>
            <a:pPr lvl="1"/>
            <a:r>
              <a:rPr lang="en-US" dirty="0"/>
              <a:t>Complicated free fluid</a:t>
            </a:r>
          </a:p>
        </p:txBody>
      </p:sp>
    </p:spTree>
    <p:extLst>
      <p:ext uri="{BB962C8B-B14F-4D97-AF65-F5344CB8AC3E}">
        <p14:creationId xmlns:p14="http://schemas.microsoft.com/office/powerpoint/2010/main" val="18681373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Acute cholecystitis</a:t>
            </a:r>
          </a:p>
          <a:p>
            <a:pPr lvl="1"/>
            <a:r>
              <a:rPr lang="en-US" dirty="0"/>
              <a:t>Document sonographic Murphy’s sign</a:t>
            </a:r>
          </a:p>
          <a:p>
            <a:pPr lvl="1"/>
            <a:r>
              <a:rPr lang="en-US" dirty="0"/>
              <a:t>Visualized GB neck, cystic duct and CBD</a:t>
            </a:r>
          </a:p>
          <a:p>
            <a:r>
              <a:rPr lang="en-US" dirty="0"/>
              <a:t>Acute appendicitis</a:t>
            </a:r>
          </a:p>
          <a:p>
            <a:pPr lvl="1"/>
            <a:r>
              <a:rPr lang="en-US" dirty="0"/>
              <a:t>Image entire length from cecum to blind-ending tip</a:t>
            </a:r>
          </a:p>
          <a:p>
            <a:r>
              <a:rPr lang="en-US" dirty="0"/>
              <a:t>Hydronephrosis</a:t>
            </a:r>
          </a:p>
          <a:p>
            <a:pPr lvl="1"/>
            <a:r>
              <a:rPr lang="en-US" dirty="0"/>
              <a:t>Post-void imaging + ureteric jets</a:t>
            </a:r>
          </a:p>
          <a:p>
            <a:r>
              <a:rPr lang="en-US" dirty="0"/>
              <a:t>Ovarian torsion</a:t>
            </a:r>
          </a:p>
          <a:p>
            <a:pPr lvl="1"/>
            <a:r>
              <a:rPr lang="en-US" dirty="0"/>
              <a:t>Ovaries have dual blood supply</a:t>
            </a:r>
          </a:p>
          <a:p>
            <a:pPr lvl="1"/>
            <a:r>
              <a:rPr lang="en-US" dirty="0"/>
              <a:t>Preserved vascularity does not exclude torsion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72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Complicated fluid</a:t>
            </a:r>
          </a:p>
          <a:p>
            <a:pPr lvl="1"/>
            <a:r>
              <a:rPr lang="en-US" dirty="0"/>
              <a:t>Look for it</a:t>
            </a:r>
          </a:p>
          <a:p>
            <a:pPr lvl="1"/>
            <a:r>
              <a:rPr lang="en-US" dirty="0"/>
              <a:t>Determine cause</a:t>
            </a:r>
          </a:p>
          <a:p>
            <a:r>
              <a:rPr lang="en-US" dirty="0"/>
              <a:t>Bowel ultrasound is challenging</a:t>
            </a:r>
          </a:p>
          <a:p>
            <a:pPr lvl="1"/>
            <a:r>
              <a:rPr lang="en-US" dirty="0"/>
              <a:t>Look for gut signature</a:t>
            </a:r>
          </a:p>
          <a:p>
            <a:pPr lvl="1"/>
            <a:r>
              <a:rPr lang="en-US" dirty="0"/>
              <a:t>Echogenic fat</a:t>
            </a:r>
          </a:p>
          <a:p>
            <a:pPr lvl="1"/>
            <a:r>
              <a:rPr lang="en-US" dirty="0"/>
              <a:t>Free fluid/abscess</a:t>
            </a:r>
          </a:p>
        </p:txBody>
      </p:sp>
    </p:spTree>
    <p:extLst>
      <p:ext uri="{BB962C8B-B14F-4D97-AF65-F5344CB8AC3E}">
        <p14:creationId xmlns:p14="http://schemas.microsoft.com/office/powerpoint/2010/main" val="3912743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03" y="0"/>
            <a:ext cx="10083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4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69" y="0"/>
            <a:ext cx="10180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0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911</Words>
  <Application>Microsoft Office PowerPoint</Application>
  <PresentationFormat>Widescreen</PresentationFormat>
  <Paragraphs>240</Paragraphs>
  <Slides>77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The Acute Abdomen: What not to miss</vt:lpstr>
      <vt:lpstr>RUQ pain</vt:lpstr>
      <vt:lpstr>PowerPoint Presentation</vt:lpstr>
      <vt:lpstr>PowerPoint Presentation</vt:lpstr>
      <vt:lpstr>PowerPoint Presentation</vt:lpstr>
      <vt:lpstr>Pleural effusion</vt:lpstr>
      <vt:lpstr>RUQ pain</vt:lpstr>
      <vt:lpstr>PowerPoint Presentation</vt:lpstr>
      <vt:lpstr>PowerPoint Presentation</vt:lpstr>
      <vt:lpstr>PowerPoint Presentation</vt:lpstr>
      <vt:lpstr>PowerPoint Presentation</vt:lpstr>
      <vt:lpstr>Hydronephrosis</vt:lpstr>
      <vt:lpstr>RUQ pain</vt:lpstr>
      <vt:lpstr>PowerPoint Presentation</vt:lpstr>
      <vt:lpstr>PowerPoint Presentation</vt:lpstr>
      <vt:lpstr>Acute cholecystitis</vt:lpstr>
      <vt:lpstr>RUQ pain</vt:lpstr>
      <vt:lpstr>PowerPoint Presentation</vt:lpstr>
      <vt:lpstr>PowerPoint Presentation</vt:lpstr>
      <vt:lpstr>PowerPoint Presentation</vt:lpstr>
      <vt:lpstr>PowerPoint Presentation</vt:lpstr>
      <vt:lpstr>Choledocholithiasis</vt:lpstr>
      <vt:lpstr>Choledocholithiasis</vt:lpstr>
      <vt:lpstr>RLQ pain</vt:lpstr>
      <vt:lpstr>PowerPoint Presentation</vt:lpstr>
      <vt:lpstr>PowerPoint Presentation</vt:lpstr>
      <vt:lpstr>PowerPoint Presentation</vt:lpstr>
      <vt:lpstr>Acute appendicitis</vt:lpstr>
      <vt:lpstr>Acute appendicitis</vt:lpstr>
      <vt:lpstr>Acute appendicitis</vt:lpstr>
      <vt:lpstr>Acute appendicitis</vt:lpstr>
      <vt:lpstr>RLQ pain</vt:lpstr>
      <vt:lpstr>PowerPoint Presentation</vt:lpstr>
      <vt:lpstr>PowerPoint Presentation</vt:lpstr>
      <vt:lpstr>Inflamed bowel (Crohn’s)</vt:lpstr>
      <vt:lpstr>Inflamed bowel</vt:lpstr>
      <vt:lpstr>Inflamed bowel</vt:lpstr>
      <vt:lpstr>Inflamed bowel</vt:lpstr>
      <vt:lpstr>Inflamed bowel</vt:lpstr>
      <vt:lpstr>Inflamed bowel</vt:lpstr>
      <vt:lpstr>Inflamed bowel</vt:lpstr>
      <vt:lpstr>Inflamed bowel</vt:lpstr>
      <vt:lpstr>RLQ pain</vt:lpstr>
      <vt:lpstr>PowerPoint Presentation</vt:lpstr>
      <vt:lpstr>PowerPoint Presentation</vt:lpstr>
      <vt:lpstr>Cecal diverticulitis</vt:lpstr>
      <vt:lpstr>Sigmoid diverticulitis</vt:lpstr>
      <vt:lpstr>Sigmoid diverticulitis</vt:lpstr>
      <vt:lpstr>RLQ pain</vt:lpstr>
      <vt:lpstr>PowerPoint Presentation</vt:lpstr>
      <vt:lpstr>PowerPoint Presentation</vt:lpstr>
      <vt:lpstr>PowerPoint Presentation</vt:lpstr>
      <vt:lpstr>PowerPoint Presentation</vt:lpstr>
      <vt:lpstr>Ovarian torsion</vt:lpstr>
      <vt:lpstr>Ovarian torsion</vt:lpstr>
      <vt:lpstr>Ovarian torsion</vt:lpstr>
      <vt:lpstr>Generalized abdominal pain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Pneumoperitoneum</vt:lpstr>
      <vt:lpstr>Pneumoperitoneum</vt:lpstr>
      <vt:lpstr>Pneumoperitoneum</vt:lpstr>
      <vt:lpstr>Pneumoperitoneum</vt:lpstr>
      <vt:lpstr>Left Neck Lump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Pseudoaneurysm</vt:lpstr>
      <vt:lpstr>Pseudoaneurysm</vt:lpstr>
      <vt:lpstr>Key points</vt:lpstr>
      <vt:lpstr>Key points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Acute Abdomen: What not to miss</dc:title>
  <dc:creator>Tze C</dc:creator>
  <cp:lastModifiedBy>Tze C</cp:lastModifiedBy>
  <cp:revision>42</cp:revision>
  <dcterms:created xsi:type="dcterms:W3CDTF">2017-04-08T18:21:55Z</dcterms:created>
  <dcterms:modified xsi:type="dcterms:W3CDTF">2017-04-09T08:39:11Z</dcterms:modified>
</cp:coreProperties>
</file>